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45" r:id="rId2"/>
    <p:sldId id="3046" r:id="rId3"/>
    <p:sldId id="301" r:id="rId4"/>
    <p:sldId id="316" r:id="rId5"/>
    <p:sldId id="315" r:id="rId6"/>
    <p:sldId id="313" r:id="rId7"/>
    <p:sldId id="3047" r:id="rId8"/>
    <p:sldId id="319" r:id="rId9"/>
    <p:sldId id="304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E7D51-40F3-49DC-8A1F-4F08FFA51080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8A455-76E1-452A-82AD-4923FAED30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146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A05B-DCEC-4A62-BC22-6A7993F1497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562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A05B-DCEC-4A62-BC22-6A7993F1497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52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287E9-8162-7D09-5AED-614E0C3F9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726F520-B02A-48BA-71B4-F104BCB45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845280B-9E54-D200-B74C-D89CB93DD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5A47A72-330F-2D30-4E2C-F7D0F9810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A05B-DCEC-4A62-BC22-6A7993F1497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525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1EA48-E646-E1FE-A033-EBD1497B1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4B7707B-AF07-9705-97D6-C01419028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52394A-33CB-DE7D-550D-5D27E6C4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64146F-5CB9-FF5E-4524-2A8D8AE6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F6BEF0-313C-EFF8-485C-A577C2A6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43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5E123-E512-20A6-EAD8-C0B49199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57A98E3-CADC-EF47-23CD-B852D2CCB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B6C6D9-0008-7331-35EF-30927568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A82D44-B321-3699-925A-0A9579D4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E37525-455B-49C5-4FA4-DB8B7AFF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99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CC832D3-1A1F-3C5D-898C-797E04230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F095DCF-09DE-6F8C-FFCC-55AD1DFC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DDB104-B604-835C-C44B-09E3D015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F149BA-4462-6787-C739-3415A314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A4379D-8A44-D437-3C9E-9FA529F5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003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ig Wave - text - imag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A293B5D-907D-4228-E297-30745114B7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0462" y="0"/>
            <a:ext cx="5861538" cy="6858000"/>
          </a:xfrm>
          <a:custGeom>
            <a:avLst/>
            <a:gdLst>
              <a:gd name="connsiteX0" fmla="*/ 3968840 w 5861538"/>
              <a:gd name="connsiteY0" fmla="*/ 0 h 6858000"/>
              <a:gd name="connsiteX1" fmla="*/ 5861538 w 5861538"/>
              <a:gd name="connsiteY1" fmla="*/ 0 h 6858000"/>
              <a:gd name="connsiteX2" fmla="*/ 5861538 w 5861538"/>
              <a:gd name="connsiteY2" fmla="*/ 6858000 h 6858000"/>
              <a:gd name="connsiteX3" fmla="*/ 0 w 5861538"/>
              <a:gd name="connsiteY3" fmla="*/ 6858000 h 6858000"/>
              <a:gd name="connsiteX4" fmla="*/ 0 w 5861538"/>
              <a:gd name="connsiteY4" fmla="*/ 6857167 h 6858000"/>
              <a:gd name="connsiteX5" fmla="*/ 83691 w 5861538"/>
              <a:gd name="connsiteY5" fmla="*/ 6857167 h 6858000"/>
              <a:gd name="connsiteX6" fmla="*/ 152788 w 5861538"/>
              <a:gd name="connsiteY6" fmla="*/ 6520059 h 6858000"/>
              <a:gd name="connsiteX7" fmla="*/ 981948 w 5861538"/>
              <a:gd name="connsiteY7" fmla="*/ 5877768 h 6858000"/>
              <a:gd name="connsiteX8" fmla="*/ 2518534 w 5861538"/>
              <a:gd name="connsiteY8" fmla="*/ 4202359 h 6858000"/>
              <a:gd name="connsiteX9" fmla="*/ 2798493 w 5861538"/>
              <a:gd name="connsiteY9" fmla="*/ 2393753 h 6858000"/>
              <a:gd name="connsiteX10" fmla="*/ 3830206 w 5861538"/>
              <a:gd name="connsiteY10" fmla="*/ 4461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1538" h="6858000">
                <a:moveTo>
                  <a:pt x="3968840" y="0"/>
                </a:moveTo>
                <a:lnTo>
                  <a:pt x="5861538" y="0"/>
                </a:lnTo>
                <a:lnTo>
                  <a:pt x="5861538" y="6858000"/>
                </a:lnTo>
                <a:lnTo>
                  <a:pt x="0" y="6858000"/>
                </a:lnTo>
                <a:lnTo>
                  <a:pt x="0" y="6857167"/>
                </a:lnTo>
                <a:lnTo>
                  <a:pt x="83691" y="6857167"/>
                </a:lnTo>
                <a:cubicBezTo>
                  <a:pt x="83691" y="6755897"/>
                  <a:pt x="105274" y="6645331"/>
                  <a:pt x="152788" y="6520059"/>
                </a:cubicBezTo>
                <a:cubicBezTo>
                  <a:pt x="279491" y="6186075"/>
                  <a:pt x="671012" y="6015158"/>
                  <a:pt x="981948" y="5877768"/>
                </a:cubicBezTo>
                <a:cubicBezTo>
                  <a:pt x="1927175" y="5460421"/>
                  <a:pt x="2312564" y="4864842"/>
                  <a:pt x="2518534" y="4202359"/>
                </a:cubicBezTo>
                <a:cubicBezTo>
                  <a:pt x="2772716" y="3385038"/>
                  <a:pt x="2664180" y="2825654"/>
                  <a:pt x="2798493" y="2393753"/>
                </a:cubicBezTo>
                <a:cubicBezTo>
                  <a:pt x="3083574" y="1477143"/>
                  <a:pt x="3494350" y="1526367"/>
                  <a:pt x="3830206" y="4461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4" name="Grafik 8">
            <a:extLst>
              <a:ext uri="{FF2B5EF4-FFF2-40B4-BE49-F238E27FC236}">
                <a16:creationId xmlns:a16="http://schemas.microsoft.com/office/drawing/2014/main" id="{1584BB7D-3672-9CF9-F3D0-2423A292F137}"/>
              </a:ext>
            </a:extLst>
          </p:cNvPr>
          <p:cNvSpPr/>
          <p:nvPr userDrawn="1"/>
        </p:nvSpPr>
        <p:spPr>
          <a:xfrm>
            <a:off x="-10209" y="-833"/>
            <a:ext cx="10380108" cy="6858000"/>
          </a:xfrm>
          <a:custGeom>
            <a:avLst/>
            <a:gdLst>
              <a:gd name="connsiteX0" fmla="*/ 0 w 9143655"/>
              <a:gd name="connsiteY0" fmla="*/ 0 h 6196988"/>
              <a:gd name="connsiteX1" fmla="*/ 0 w 9143655"/>
              <a:gd name="connsiteY1" fmla="*/ 6196988 h 6196988"/>
              <a:gd name="connsiteX2" fmla="*/ 5697717 w 9143655"/>
              <a:gd name="connsiteY2" fmla="*/ 6196988 h 6196988"/>
              <a:gd name="connsiteX3" fmla="*/ 5758999 w 9143655"/>
              <a:gd name="connsiteY3" fmla="*/ 5892372 h 6196988"/>
              <a:gd name="connsiteX4" fmla="*/ 6494374 w 9143655"/>
              <a:gd name="connsiteY4" fmla="*/ 5311989 h 6196988"/>
              <a:gd name="connsiteX5" fmla="*/ 7857161 w 9143655"/>
              <a:gd name="connsiteY5" fmla="*/ 3798065 h 6196988"/>
              <a:gd name="connsiteX6" fmla="*/ 8105454 w 9143655"/>
              <a:gd name="connsiteY6" fmla="*/ 2163782 h 6196988"/>
              <a:gd name="connsiteX7" fmla="*/ 9020473 w 9143655"/>
              <a:gd name="connsiteY7" fmla="*/ 403906 h 6196988"/>
              <a:gd name="connsiteX8" fmla="*/ 9143656 w 9143655"/>
              <a:gd name="connsiteY8" fmla="*/ 0 h 6196988"/>
              <a:gd name="connsiteX9" fmla="*/ 0 w 9143655"/>
              <a:gd name="connsiteY9" fmla="*/ 0 h 61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3655" h="6196988">
                <a:moveTo>
                  <a:pt x="0" y="0"/>
                </a:moveTo>
                <a:lnTo>
                  <a:pt x="0" y="6196988"/>
                </a:lnTo>
                <a:lnTo>
                  <a:pt x="5697717" y="6196988"/>
                </a:lnTo>
                <a:cubicBezTo>
                  <a:pt x="5697717" y="6105479"/>
                  <a:pt x="5716859" y="6005570"/>
                  <a:pt x="5758999" y="5892372"/>
                </a:cubicBezTo>
                <a:cubicBezTo>
                  <a:pt x="5871371" y="5590579"/>
                  <a:pt x="6218608" y="5436136"/>
                  <a:pt x="6494374" y="5311989"/>
                </a:cubicBezTo>
                <a:cubicBezTo>
                  <a:pt x="7332689" y="4934868"/>
                  <a:pt x="7674488" y="4396694"/>
                  <a:pt x="7857161" y="3798065"/>
                </a:cubicBezTo>
                <a:cubicBezTo>
                  <a:pt x="8082593" y="3059522"/>
                  <a:pt x="7986333" y="2554054"/>
                  <a:pt x="8105454" y="2163782"/>
                </a:cubicBezTo>
                <a:cubicBezTo>
                  <a:pt x="8358291" y="1335520"/>
                  <a:pt x="8722605" y="1380000"/>
                  <a:pt x="9020473" y="403906"/>
                </a:cubicBezTo>
                <a:lnTo>
                  <a:pt x="9143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778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76395-E223-09FD-093D-BC4C75D0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831938"/>
            <a:ext cx="7358743" cy="1790246"/>
          </a:xfrm>
        </p:spPr>
        <p:txBody>
          <a:bodyPr/>
          <a:lstStyle>
            <a:lvl1pPr>
              <a:defRPr>
                <a:solidFill>
                  <a:srgbClr val="B5D8EE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9E185C7C-4238-FFA5-970C-B9A8CE1A14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900" y="2652713"/>
            <a:ext cx="6518275" cy="2398712"/>
          </a:xfrm>
        </p:spPr>
        <p:txBody>
          <a:bodyPr/>
          <a:lstStyle>
            <a:lvl1pPr>
              <a:defRPr>
                <a:solidFill>
                  <a:srgbClr val="DFEAF8"/>
                </a:solidFill>
              </a:defRPr>
            </a:lvl1pPr>
            <a:lvl2pPr>
              <a:defRPr>
                <a:solidFill>
                  <a:srgbClr val="DFEAF8"/>
                </a:solidFill>
              </a:defRPr>
            </a:lvl2pPr>
            <a:lvl3pPr>
              <a:defRPr>
                <a:solidFill>
                  <a:srgbClr val="DFEAF8"/>
                </a:solidFill>
              </a:defRPr>
            </a:lvl3pPr>
            <a:lvl4pPr>
              <a:defRPr>
                <a:solidFill>
                  <a:srgbClr val="DFEAF8"/>
                </a:solidFill>
              </a:defRPr>
            </a:lvl4pPr>
            <a:lvl5pPr>
              <a:defRPr>
                <a:solidFill>
                  <a:srgbClr val="DFEAF8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71316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FE69B-CB96-F953-B108-886C941A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F2FE7D-10FF-3F32-BD14-395D03BCC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7C59114-8AAA-B552-7AB4-59DB173F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8F7D14-6BB8-9F78-489A-A7EED7E1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E53EE9-30C5-F116-6809-9FC797AF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72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31AB1-6C7B-B827-8386-A211AE5A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36CF95F-5391-C503-1A33-B315FD850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B03318-EC72-86FD-F394-AB5ED09B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C6F65C-A162-0E5A-90B8-F363AEF4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92F2D5-9914-FAA2-4FF9-1FF1DFB4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34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59B2D-086F-D825-35C1-1E3798D4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F81FEC-438E-1676-9F24-F6295576E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EDF0FD-3FC4-C316-03DF-1E00AA13D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4294C4-82CF-9FC6-49A8-8F01E2F6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AC44A34-A732-E84C-26D0-CCE69E59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7D380B-94EE-1F95-4E66-68544E29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191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E761E-05D2-8AA7-D568-43854A2A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A25F05-E0C4-AD10-138A-961CF4F0D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10F27EE-5AFE-2382-B186-E4CF635E1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80465C1-4088-18BC-9BA9-D1ADAB3F5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E1992A3-AA9F-D962-628E-9E1DC483F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272B52C-B466-EF5B-3D36-F440FAE6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0B232B8-D995-976C-82E9-ADC928FA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4EB7310-490E-2DDF-AF3D-AC2C9DC6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36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2E22B-FC55-8BF4-F040-F1196CB3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4F0CCA-839A-61E0-BE3A-05B743DF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22E6191-D21E-90FF-8F06-41BF3DB5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DDFA7BC-5FD8-DF52-E015-4A1FC009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818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170AEB2-F0CD-F2AA-3AC5-38AC407C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0AB9EA0-C32C-8E3C-0054-9019E026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22DCADC-1AEA-724C-596C-24B73CA5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657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FE74D-CECA-A551-6A8C-B229A5F9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088833-4EBF-2F06-8E6E-54A2500F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4254E57-FB90-8D3C-9DA0-945D3A61A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CE5B78C-ABFD-6DE0-51C1-2173CB92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C2399C-00B0-535E-8F61-D97F5050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5947A20-0837-136C-8124-0CED1A56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784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A00A7-A8F5-1251-3EB7-6C49EBC3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121DF90-C1E6-E353-7599-B960488A4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1B0833F-677D-62BE-DF22-C8BC2C2E3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F249366-531D-F81C-5390-9EB403FE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86D3FC-6ADB-6163-D8A3-54299308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5A5A720-C817-D5B0-47FB-A6811B5D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18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6753150-ADCC-A69A-71E3-620FC692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71ED85E-D581-0336-895D-4532A0B07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039412-FC34-D2A8-A0F6-29EB08E5E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6DE8A7-A8DE-404F-8216-64E8AB27A20A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A87E68-052C-3FCB-1672-E59B35F8E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477B96-8EA3-B111-C841-813506D36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DBD37E-4991-4437-9D3D-D81942EFE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02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 descr="Et billede, der indeholder udendørs, træ, vand, plantevækst&#10;&#10;Automatisk genereret beskrivelse">
            <a:extLst>
              <a:ext uri="{FF2B5EF4-FFF2-40B4-BE49-F238E27FC236}">
                <a16:creationId xmlns:a16="http://schemas.microsoft.com/office/drawing/2014/main" id="{EEFC5091-6DB8-7FC3-B8FE-983D767C3F4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9" r="14639"/>
          <a:stretch/>
        </p:blipFill>
        <p:spPr>
          <a:xfrm>
            <a:off x="6330462" y="0"/>
            <a:ext cx="5861538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9968FFC-D4FD-E307-277A-C7FF9F32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Vådområde- og lavbundsprojekter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B0885F3-3E9E-C4DA-8CA3-5A0F5556B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3400" y="2099040"/>
            <a:ext cx="6518275" cy="2398712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Lokal trepart: Odense Fjord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A50CB6E-57E1-A5E0-366F-098494C30A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5758963"/>
            <a:ext cx="2617628" cy="6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0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AB39-BC54-48B8-A035-FCABEB34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u="sng" dirty="0"/>
              <a:t>Disposition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866EDE-46AA-48C3-8D05-8023A3269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a-DK" dirty="0"/>
              <a:t>Status</a:t>
            </a:r>
          </a:p>
          <a:p>
            <a:endParaRPr lang="da-DK" dirty="0"/>
          </a:p>
          <a:p>
            <a:r>
              <a:rPr lang="da-DK" dirty="0"/>
              <a:t>Vådområdeprojekter &gt;&lt; Lavbundsprojekter </a:t>
            </a:r>
          </a:p>
          <a:p>
            <a:pPr lvl="1"/>
            <a:r>
              <a:rPr lang="da-DK" dirty="0">
                <a:solidFill>
                  <a:srgbClr val="0070C0"/>
                </a:solidFill>
              </a:rPr>
              <a:t>Områderne</a:t>
            </a:r>
          </a:p>
          <a:p>
            <a:pPr lvl="1"/>
            <a:r>
              <a:rPr lang="da-DK" dirty="0">
                <a:solidFill>
                  <a:srgbClr val="0070C0"/>
                </a:solidFill>
              </a:rPr>
              <a:t>Tiltag </a:t>
            </a:r>
          </a:p>
          <a:p>
            <a:pPr lvl="1"/>
            <a:endParaRPr lang="da-DK" dirty="0"/>
          </a:p>
          <a:p>
            <a:r>
              <a:rPr lang="da-DK" dirty="0"/>
              <a:t>Multifunktionalitet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317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203BD-8EEF-E7FA-8E29-0E38CEFF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u="sng" dirty="0"/>
              <a:t>Status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D14C8196-3360-44F1-5D44-E0C45EFC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811530"/>
            <a:ext cx="10515600" cy="3390900"/>
          </a:xfrm>
        </p:spPr>
        <p:txBody>
          <a:bodyPr/>
          <a:lstStyle/>
          <a:p>
            <a:r>
              <a:rPr lang="da-DK" dirty="0"/>
              <a:t>Forundersøgelser samt realiserede og tilsagn til realisering af projekter</a:t>
            </a:r>
          </a:p>
        </p:txBody>
      </p:sp>
      <p:pic>
        <p:nvPicPr>
          <p:cNvPr id="8" name="Billede 7" descr="Et billede, der indeholder tekst, skærmbillede, Webside, Website&#10;&#10;Automatisk genereret beskrivelse">
            <a:extLst>
              <a:ext uri="{FF2B5EF4-FFF2-40B4-BE49-F238E27FC236}">
                <a16:creationId xmlns:a16="http://schemas.microsoft.com/office/drawing/2014/main" id="{6A38728A-3E00-EB09-E68B-1B0AAE01AC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86" t="18509" r="510" b="2628"/>
          <a:stretch/>
        </p:blipFill>
        <p:spPr>
          <a:xfrm>
            <a:off x="418744" y="2398408"/>
            <a:ext cx="10371507" cy="36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7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A34A4-EB7F-17A1-6893-70C401F29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EC8B7-206D-5FA1-A094-2784E36B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89BCD9-49E2-FA04-EAC2-019474759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6175509-74F1-D793-0ACA-2BC487E2DA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4" r="843"/>
          <a:stretch/>
        </p:blipFill>
        <p:spPr>
          <a:xfrm>
            <a:off x="5984341" y="-500"/>
            <a:ext cx="6198029" cy="6858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A494906-A8DD-DFE6-44C8-29EE3715B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01" r="15613"/>
          <a:stretch/>
        </p:blipFill>
        <p:spPr>
          <a:xfrm>
            <a:off x="9629" y="-4563"/>
            <a:ext cx="5639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9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AF3E5-01D6-830A-8285-2379A1097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9CFD3-8B15-C0CD-B158-DCB39247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576263"/>
            <a:ext cx="10685744" cy="1500187"/>
          </a:xfrm>
        </p:spPr>
        <p:txBody>
          <a:bodyPr>
            <a:normAutofit/>
          </a:bodyPr>
          <a:lstStyle/>
          <a:p>
            <a:r>
              <a:rPr lang="da-DK" sz="3600" u="sng" dirty="0"/>
              <a:t>Vådområdeprojekter &gt;&lt; Lavbundsprojekter</a:t>
            </a:r>
            <a:br>
              <a:rPr lang="da-DK" u="sng" dirty="0"/>
            </a:br>
            <a:r>
              <a:rPr lang="da-DK" sz="2400" i="1" dirty="0"/>
              <a:t>Fokus og områderne</a:t>
            </a:r>
            <a:r>
              <a:rPr lang="da-DK" i="1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71FCBE-9F87-61F6-3F93-A5A9D1E56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2295642"/>
            <a:ext cx="5053271" cy="3871241"/>
          </a:xfrm>
        </p:spPr>
        <p:txBody>
          <a:bodyPr>
            <a:normAutofit fontScale="77500" lnSpcReduction="20000"/>
          </a:bodyPr>
          <a:lstStyle/>
          <a:p>
            <a:r>
              <a:rPr lang="da-DK" sz="2600" dirty="0"/>
              <a:t>Hovedfokus: N-omsætning</a:t>
            </a:r>
          </a:p>
          <a:p>
            <a:endParaRPr lang="da-DK" dirty="0"/>
          </a:p>
          <a:p>
            <a:r>
              <a:rPr lang="da-DK" dirty="0"/>
              <a:t>Områderne (typisk)</a:t>
            </a:r>
          </a:p>
          <a:p>
            <a:pPr lvl="1">
              <a:lnSpc>
                <a:spcPct val="120000"/>
              </a:lnSpc>
            </a:pPr>
            <a:r>
              <a:rPr lang="da-DK" sz="2200" dirty="0">
                <a:solidFill>
                  <a:srgbClr val="0070C0"/>
                </a:solidFill>
              </a:rPr>
              <a:t>Lavninger omkring historiske eng-, mose- og søområder</a:t>
            </a:r>
          </a:p>
          <a:p>
            <a:pPr lvl="1">
              <a:lnSpc>
                <a:spcPct val="120000"/>
              </a:lnSpc>
            </a:pPr>
            <a:r>
              <a:rPr lang="da-DK" sz="2200" dirty="0">
                <a:solidFill>
                  <a:srgbClr val="0070C0"/>
                </a:solidFill>
              </a:rPr>
              <a:t>Pumpede områder</a:t>
            </a:r>
          </a:p>
          <a:p>
            <a:pPr lvl="1">
              <a:lnSpc>
                <a:spcPct val="120000"/>
              </a:lnSpc>
            </a:pPr>
            <a:r>
              <a:rPr lang="da-DK" sz="2200" dirty="0">
                <a:solidFill>
                  <a:srgbClr val="0070C0"/>
                </a:solidFill>
              </a:rPr>
              <a:t>Ådale </a:t>
            </a:r>
          </a:p>
          <a:p>
            <a:endParaRPr lang="da-DK" dirty="0"/>
          </a:p>
          <a:p>
            <a:r>
              <a:rPr lang="da-DK" dirty="0"/>
              <a:t>Områderne (atypisk)</a:t>
            </a:r>
          </a:p>
          <a:p>
            <a:pPr lvl="1">
              <a:lnSpc>
                <a:spcPct val="120000"/>
              </a:lnSpc>
            </a:pPr>
            <a:r>
              <a:rPr lang="da-DK" sz="2200" dirty="0">
                <a:solidFill>
                  <a:srgbClr val="0070C0"/>
                </a:solidFill>
              </a:rPr>
              <a:t>Fokus på omlægning af enkelt(e) dræn samt tilhørende overrislingszone</a:t>
            </a:r>
          </a:p>
          <a:p>
            <a:pPr lvl="1">
              <a:lnSpc>
                <a:spcPct val="120000"/>
              </a:lnSpc>
            </a:pPr>
            <a:r>
              <a:rPr lang="da-DK" sz="2200" dirty="0">
                <a:solidFill>
                  <a:srgbClr val="0070C0"/>
                </a:solidFill>
              </a:rPr>
              <a:t>Fokus på ekstensivering af </a:t>
            </a:r>
            <a:r>
              <a:rPr lang="da-DK" sz="2200" dirty="0" err="1">
                <a:solidFill>
                  <a:srgbClr val="0070C0"/>
                </a:solidFill>
              </a:rPr>
              <a:t>omdriftsarealer</a:t>
            </a:r>
            <a:endParaRPr lang="da-DK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E36522A-C622-11C1-4AD2-362DC67D01B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0" y="2295643"/>
            <a:ext cx="6096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Hovedfokus: reduceret C-udledning</a:t>
            </a:r>
          </a:p>
          <a:p>
            <a:pPr marL="0" indent="0">
              <a:buNone/>
            </a:pPr>
            <a:br>
              <a:rPr lang="da-DK" sz="2000" dirty="0"/>
            </a:br>
            <a:r>
              <a:rPr lang="da-DK" sz="2000" dirty="0"/>
              <a:t>Områderne (typisk)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da-DK" sz="1700" dirty="0"/>
              <a:t>Samme arealer som ved vådområdeprojekter (tørveholdige/kulstofrige jorde &gt; 6 % kulstof)</a:t>
            </a:r>
          </a:p>
        </p:txBody>
      </p:sp>
    </p:spTree>
    <p:extLst>
      <p:ext uri="{BB962C8B-B14F-4D97-AF65-F5344CB8AC3E}">
        <p14:creationId xmlns:p14="http://schemas.microsoft.com/office/powerpoint/2010/main" val="278235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9">
            <a:extLst>
              <a:ext uri="{FF2B5EF4-FFF2-40B4-BE49-F238E27FC236}">
                <a16:creationId xmlns:a16="http://schemas.microsoft.com/office/drawing/2014/main" id="{7DF201F2-63E9-C774-0200-89208C7FDB1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632" y="3771405"/>
            <a:ext cx="5622192" cy="2830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72A7D3-6D57-FFBF-CCCC-03D3192A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u="sng" dirty="0"/>
              <a:t>Vådområdeprojekter &gt;&lt; Lavbundsprojekter</a:t>
            </a:r>
            <a:br>
              <a:rPr lang="da-DK" u="sng" dirty="0"/>
            </a:br>
            <a:r>
              <a:rPr lang="da-DK" sz="2200" i="1" dirty="0"/>
              <a:t>Tiltag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8FE184-B6D6-0A0E-AFA5-E0DBE3D7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795610"/>
            <a:ext cx="5181600" cy="3390900"/>
          </a:xfrm>
        </p:spPr>
        <p:txBody>
          <a:bodyPr>
            <a:normAutofit/>
          </a:bodyPr>
          <a:lstStyle/>
          <a:p>
            <a:r>
              <a:rPr lang="da-DK" dirty="0"/>
              <a:t>Tiltag for N-omsætning</a:t>
            </a:r>
          </a:p>
          <a:p>
            <a:pPr lvl="1"/>
            <a:r>
              <a:rPr lang="da-DK" sz="1900" dirty="0">
                <a:solidFill>
                  <a:srgbClr val="0070C0"/>
                </a:solidFill>
              </a:rPr>
              <a:t>Ekstensivering af landbrugsarealer </a:t>
            </a:r>
          </a:p>
          <a:p>
            <a:pPr lvl="1"/>
            <a:r>
              <a:rPr lang="da-DK" sz="1900" dirty="0">
                <a:solidFill>
                  <a:srgbClr val="0070C0"/>
                </a:solidFill>
              </a:rPr>
              <a:t>Omlægning af dræn til overrisling</a:t>
            </a:r>
          </a:p>
          <a:p>
            <a:pPr lvl="1"/>
            <a:r>
              <a:rPr lang="da-DK" sz="1900" dirty="0">
                <a:solidFill>
                  <a:srgbClr val="0070C0"/>
                </a:solidFill>
              </a:rPr>
              <a:t>Vandløbsoversvømmelser</a:t>
            </a:r>
          </a:p>
          <a:p>
            <a:pPr lvl="1"/>
            <a:r>
              <a:rPr lang="da-DK" sz="1900" dirty="0">
                <a:solidFill>
                  <a:srgbClr val="0070C0"/>
                </a:solidFill>
              </a:rPr>
              <a:t>Etablering af søer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775977-A430-91ED-B44E-85F0214C429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13450" y="1795610"/>
            <a:ext cx="55753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Tiltag for </a:t>
            </a:r>
            <a:r>
              <a:rPr lang="da-DK" sz="2800" dirty="0"/>
              <a:t>reduceret C-udledning</a:t>
            </a:r>
            <a:endParaRPr lang="da-DK" dirty="0"/>
          </a:p>
          <a:p>
            <a:pPr marL="457200" lvl="1" indent="0">
              <a:buNone/>
            </a:pPr>
            <a:r>
              <a:rPr lang="da-DK" dirty="0" err="1"/>
              <a:t>Vådgøring</a:t>
            </a:r>
            <a:r>
              <a:rPr lang="da-DK" dirty="0"/>
              <a:t> af tørveholdige/kulstofrige jorde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da-DK" dirty="0"/>
              <a:t>Arealer skal fremstå sumpede/fugtige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da-DK" dirty="0"/>
              <a:t>Størst effekt på </a:t>
            </a:r>
            <a:r>
              <a:rPr lang="da-DK" dirty="0" err="1"/>
              <a:t>omdriftsarealer</a:t>
            </a:r>
            <a:r>
              <a:rPr lang="da-DK" dirty="0"/>
              <a:t> – mindst effekt på Natur og øvrige IMK (eks. skov, træer, buske, drivhuse)</a:t>
            </a:r>
          </a:p>
          <a:p>
            <a:pPr marL="914400" lvl="2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 err="1"/>
              <a:t>Vådgøring</a:t>
            </a:r>
            <a:endParaRPr lang="da-DK" dirty="0"/>
          </a:p>
          <a:p>
            <a:pPr marL="914400" lvl="2" indent="0">
              <a:lnSpc>
                <a:spcPct val="110000"/>
              </a:lnSpc>
              <a:buNone/>
            </a:pPr>
            <a:r>
              <a:rPr lang="da-DK" dirty="0"/>
              <a:t>Afbrydning af interne dræn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da-DK" dirty="0"/>
              <a:t>Omlægning af vandløb og grøfter til terrænære forløb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da-DK" dirty="0"/>
              <a:t>Ophør af pumpedrift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603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54E16-CC25-03F3-78A2-4125F7130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3EAD3-80D4-7771-6B42-64170437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u="sng" dirty="0">
                <a:solidFill>
                  <a:schemeClr val="bg1"/>
                </a:solidFill>
              </a:rPr>
              <a:t>Vådområdeprojekter &gt;&lt; </a:t>
            </a:r>
            <a:r>
              <a:rPr lang="da-DK" sz="3200" u="sng" dirty="0"/>
              <a:t>Lavbundsprojekter</a:t>
            </a:r>
            <a:br>
              <a:rPr lang="da-DK" u="sng" dirty="0"/>
            </a:br>
            <a:r>
              <a:rPr lang="da-DK" sz="2200" i="1" dirty="0">
                <a:solidFill>
                  <a:schemeClr val="bg1"/>
                </a:solidFill>
              </a:rPr>
              <a:t>Tiltag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F4950D-1D12-5A2E-7CC0-DCBC23BF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795610"/>
            <a:ext cx="5181600" cy="3390900"/>
          </a:xfrm>
        </p:spPr>
        <p:txBody>
          <a:bodyPr>
            <a:normAutofit/>
          </a:bodyPr>
          <a:lstStyle/>
          <a:p>
            <a:r>
              <a:rPr lang="da-DK" dirty="0"/>
              <a:t>Tiltag for N-omsætning</a:t>
            </a:r>
          </a:p>
          <a:p>
            <a:pPr lvl="1"/>
            <a:r>
              <a:rPr lang="da-DK" sz="1900" dirty="0">
                <a:solidFill>
                  <a:srgbClr val="0070C0"/>
                </a:solidFill>
              </a:rPr>
              <a:t>Ekstensivering af landbrugsarealer </a:t>
            </a:r>
          </a:p>
          <a:p>
            <a:pPr lvl="1"/>
            <a:r>
              <a:rPr lang="da-DK" sz="1900" dirty="0">
                <a:solidFill>
                  <a:srgbClr val="0070C0"/>
                </a:solidFill>
              </a:rPr>
              <a:t>Omlægning af dræn til overrisling</a:t>
            </a:r>
          </a:p>
          <a:p>
            <a:pPr lvl="1"/>
            <a:r>
              <a:rPr lang="da-DK" sz="1900" dirty="0">
                <a:solidFill>
                  <a:srgbClr val="0070C0"/>
                </a:solidFill>
              </a:rPr>
              <a:t>Etablering af vandløbsnære oversvømmelser</a:t>
            </a:r>
          </a:p>
          <a:p>
            <a:pPr lvl="1"/>
            <a:r>
              <a:rPr lang="da-DK" sz="1900" dirty="0">
                <a:solidFill>
                  <a:srgbClr val="0070C0"/>
                </a:solidFill>
              </a:rPr>
              <a:t>Etablering af søer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D7DB581-9B17-60BF-6228-6ECDA3020CF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13450" y="1795610"/>
            <a:ext cx="55753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Tiltag for </a:t>
            </a:r>
            <a:r>
              <a:rPr lang="da-DK" sz="2800" dirty="0"/>
              <a:t>reduceret C-udledning </a:t>
            </a:r>
            <a:endParaRPr lang="da-DK" dirty="0"/>
          </a:p>
          <a:p>
            <a:pPr marL="457200" lvl="1" indent="0">
              <a:buNone/>
            </a:pPr>
            <a:r>
              <a:rPr lang="da-DK" dirty="0" err="1"/>
              <a:t>Vådgøring</a:t>
            </a:r>
            <a:r>
              <a:rPr lang="da-DK" dirty="0"/>
              <a:t> af tørveholdige/kulstofrige jorde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da-DK" dirty="0"/>
              <a:t>Arealer skal fremstå sumpede/fugtige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da-DK" dirty="0"/>
              <a:t>Størst effekt på </a:t>
            </a:r>
            <a:r>
              <a:rPr lang="da-DK" dirty="0" err="1"/>
              <a:t>omdriftsarealer</a:t>
            </a:r>
            <a:r>
              <a:rPr lang="da-DK" dirty="0"/>
              <a:t> – mindst effekt på Natur og øvrige IMK (eks. skov, træer, buske, drivhuse)</a:t>
            </a:r>
          </a:p>
          <a:p>
            <a:pPr marL="914400" lvl="2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 err="1"/>
              <a:t>Vådgøring</a:t>
            </a:r>
            <a:endParaRPr lang="da-DK" dirty="0"/>
          </a:p>
          <a:p>
            <a:pPr marL="914400" lvl="2" indent="0">
              <a:lnSpc>
                <a:spcPct val="110000"/>
              </a:lnSpc>
              <a:buNone/>
            </a:pPr>
            <a:r>
              <a:rPr lang="da-DK" dirty="0"/>
              <a:t>Afbrydning af interne dræn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da-DK" dirty="0"/>
              <a:t>Omlægning af vandløb og grøfter til terrænære forløb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da-DK" dirty="0"/>
              <a:t>Ophør af pumpedrift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0DFEC48-D768-B0F9-4318-5CD21190A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2" y="1722474"/>
            <a:ext cx="5896188" cy="41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3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07338-D6D6-2D40-8CC7-017E8248F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E4C3825B-A4B7-4499-A260-E61EB1AC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88" y="416214"/>
            <a:ext cx="11229975" cy="56959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679F62-E8B2-B21E-7D89-E4FCE05F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Omlægningsplan</a:t>
            </a:r>
            <a:endParaRPr lang="da-DK" sz="3200" i="1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EEF9813-99D2-703E-33C4-A06FF29A2A34}"/>
              </a:ext>
            </a:extLst>
          </p:cNvPr>
          <p:cNvSpPr txBox="1"/>
          <p:nvPr/>
        </p:nvSpPr>
        <p:spPr>
          <a:xfrm>
            <a:off x="5900291" y="6281737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https://bureauet.dk/blogpost/guide-saadan-planlaegger-du-dit-marketingaar/</a:t>
            </a:r>
          </a:p>
        </p:txBody>
      </p:sp>
    </p:spTree>
    <p:extLst>
      <p:ext uri="{BB962C8B-B14F-4D97-AF65-F5344CB8AC3E}">
        <p14:creationId xmlns:p14="http://schemas.microsoft.com/office/powerpoint/2010/main" val="422887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7EFDD-7302-833E-2AFE-476831A05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C8E00-5D13-2180-F844-0921FDF7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u="sng" dirty="0"/>
              <a:t>Multifunktionalitet</a:t>
            </a:r>
            <a:endParaRPr lang="da-DK" sz="3200" i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ED1217-F07A-EF0C-DA98-AE90EF90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806174"/>
            <a:ext cx="5829448" cy="366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Traditionelt fokus				</a:t>
            </a:r>
          </a:p>
          <a:p>
            <a:pPr lvl="1"/>
            <a:endParaRPr lang="da-DK" dirty="0">
              <a:solidFill>
                <a:srgbClr val="0070C0"/>
              </a:solidFill>
            </a:endParaRPr>
          </a:p>
          <a:p>
            <a:pPr lvl="1"/>
            <a:r>
              <a:rPr lang="da-DK" dirty="0">
                <a:solidFill>
                  <a:srgbClr val="0070C0"/>
                </a:solidFill>
              </a:rPr>
              <a:t>N-vådområder: N-omsætning</a:t>
            </a:r>
          </a:p>
          <a:p>
            <a:pPr lvl="1"/>
            <a:endParaRPr lang="da-DK" dirty="0">
              <a:solidFill>
                <a:srgbClr val="0070C0"/>
              </a:solidFill>
            </a:endParaRPr>
          </a:p>
          <a:p>
            <a:pPr lvl="1"/>
            <a:r>
              <a:rPr lang="da-DK" dirty="0">
                <a:solidFill>
                  <a:srgbClr val="0070C0"/>
                </a:solidFill>
              </a:rPr>
              <a:t>Lavbundsområder: reduceret C-udledning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7A5A25-CDEC-9470-2872-F4A2104098C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19036" y="1815446"/>
            <a:ext cx="5181600" cy="18471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400" dirty="0"/>
              <a:t>Ny tendens</a:t>
            </a:r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r>
              <a:rPr lang="da-DK" sz="2000" dirty="0"/>
              <a:t>Projekterne skal rumme flere formål</a:t>
            </a:r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r>
              <a:rPr lang="da-DK" sz="2000" dirty="0"/>
              <a:t>Ofte betyder det dog en mindre effektivitet indenfor området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B7DE1D7-75CA-BF3A-8BC6-EC4FDDC417BE}"/>
              </a:ext>
            </a:extLst>
          </p:cNvPr>
          <p:cNvSpPr/>
          <p:nvPr/>
        </p:nvSpPr>
        <p:spPr>
          <a:xfrm>
            <a:off x="603250" y="4163650"/>
            <a:ext cx="1493822" cy="86913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solidFill>
                  <a:sysClr val="windowText" lastClr="000000"/>
                </a:solidFill>
              </a:rPr>
              <a:t>Natura 2000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403782A-6B29-A405-0CF4-3C5D4E5F2AB9}"/>
              </a:ext>
            </a:extLst>
          </p:cNvPr>
          <p:cNvSpPr/>
          <p:nvPr/>
        </p:nvSpPr>
        <p:spPr>
          <a:xfrm>
            <a:off x="1969200" y="5032780"/>
            <a:ext cx="1625291" cy="86913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solidFill>
                  <a:sysClr val="windowText" lastClr="000000"/>
                </a:solidFill>
              </a:rPr>
              <a:t>Målsatte vandløb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A2F4410-C0F5-FCD8-57F4-2DE3E92E00AF}"/>
              </a:ext>
            </a:extLst>
          </p:cNvPr>
          <p:cNvSpPr/>
          <p:nvPr/>
        </p:nvSpPr>
        <p:spPr>
          <a:xfrm>
            <a:off x="3469116" y="4198863"/>
            <a:ext cx="1725389" cy="86913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solidFill>
                  <a:sysClr val="windowText" lastClr="000000"/>
                </a:solidFill>
              </a:rPr>
              <a:t>Målsatte søer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3446FB9-0C5B-4619-3E4B-7AD58EEB0D20}"/>
              </a:ext>
            </a:extLst>
          </p:cNvPr>
          <p:cNvSpPr/>
          <p:nvPr/>
        </p:nvSpPr>
        <p:spPr>
          <a:xfrm>
            <a:off x="4960441" y="5064415"/>
            <a:ext cx="1493822" cy="86913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err="1">
                <a:solidFill>
                  <a:sysClr val="windowText" lastClr="000000"/>
                </a:solidFill>
              </a:rPr>
              <a:t>BnBO</a:t>
            </a:r>
            <a:endParaRPr lang="da-DK" sz="2000" dirty="0">
              <a:solidFill>
                <a:sysClr val="windowText" lastClr="00000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BCE46FB-B405-8A8E-C1CE-05C301A743CE}"/>
              </a:ext>
            </a:extLst>
          </p:cNvPr>
          <p:cNvSpPr/>
          <p:nvPr/>
        </p:nvSpPr>
        <p:spPr>
          <a:xfrm>
            <a:off x="6188145" y="4163647"/>
            <a:ext cx="2063698" cy="86913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solidFill>
                  <a:sysClr val="windowText" lastClr="000000"/>
                </a:solidFill>
              </a:rPr>
              <a:t>Grundvand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F5FD67F-2386-4376-63D4-3569893DA31C}"/>
              </a:ext>
            </a:extLst>
          </p:cNvPr>
          <p:cNvSpPr/>
          <p:nvPr/>
        </p:nvSpPr>
        <p:spPr>
          <a:xfrm>
            <a:off x="7996663" y="5085619"/>
            <a:ext cx="1881048" cy="86913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solidFill>
                  <a:sysClr val="windowText" lastClr="000000"/>
                </a:solidFill>
              </a:rPr>
              <a:t>Rekreativt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E5CE1AF-2111-1EFE-B168-DA9BD038CFA7}"/>
              </a:ext>
            </a:extLst>
          </p:cNvPr>
          <p:cNvSpPr/>
          <p:nvPr/>
        </p:nvSpPr>
        <p:spPr>
          <a:xfrm>
            <a:off x="9664456" y="4163646"/>
            <a:ext cx="2229888" cy="86913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solidFill>
                  <a:sysClr val="windowText" lastClr="000000"/>
                </a:solidFill>
              </a:rPr>
              <a:t>Biodiversitet</a:t>
            </a:r>
          </a:p>
        </p:txBody>
      </p:sp>
    </p:spTree>
    <p:extLst>
      <p:ext uri="{BB962C8B-B14F-4D97-AF65-F5344CB8AC3E}">
        <p14:creationId xmlns:p14="http://schemas.microsoft.com/office/powerpoint/2010/main" val="108627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304</Words>
  <Application>Microsoft Office PowerPoint</Application>
  <PresentationFormat>Widescreen</PresentationFormat>
  <Paragraphs>82</Paragraphs>
  <Slides>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Vådområde- og lavbundsprojekter</vt:lpstr>
      <vt:lpstr>Disposition</vt:lpstr>
      <vt:lpstr>Status</vt:lpstr>
      <vt:lpstr>Status</vt:lpstr>
      <vt:lpstr>Vådområdeprojekter &gt;&lt; Lavbundsprojekter Fokus og områderne </vt:lpstr>
      <vt:lpstr>Vådområdeprojekter &gt;&lt; Lavbundsprojekter Tiltag</vt:lpstr>
      <vt:lpstr>Vådområdeprojekter &gt;&lt; Lavbundsprojekter Tiltag</vt:lpstr>
      <vt:lpstr>Omlægningsplan</vt:lpstr>
      <vt:lpstr>Multifunktionalitet</vt:lpstr>
    </vt:vector>
  </TitlesOfParts>
  <Company>Kerteminde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Signe Nørrung Balezantis</dc:creator>
  <cp:lastModifiedBy>Signe Nørrung Balezantis</cp:lastModifiedBy>
  <cp:revision>3</cp:revision>
  <dcterms:created xsi:type="dcterms:W3CDTF">2025-03-16T12:21:01Z</dcterms:created>
  <dcterms:modified xsi:type="dcterms:W3CDTF">2025-03-24T10:10:54Z</dcterms:modified>
</cp:coreProperties>
</file>